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59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4CB5F9C8-CC4C-4F8F-8672-2A62BCA373AF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D943B-5694-4775-A463-431521902DA5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F9C8-CC4C-4F8F-8672-2A62BCA373AF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D943B-5694-4775-A463-431521902D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F9C8-CC4C-4F8F-8672-2A62BCA373AF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D943B-5694-4775-A463-431521902D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F9C8-CC4C-4F8F-8672-2A62BCA373AF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D943B-5694-4775-A463-431521902DA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F9C8-CC4C-4F8F-8672-2A62BCA373AF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D943B-5694-4775-A463-431521902D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F9C8-CC4C-4F8F-8672-2A62BCA373AF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D943B-5694-4775-A463-431521902D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F9C8-CC4C-4F8F-8672-2A62BCA373AF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D943B-5694-4775-A463-431521902D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F9C8-CC4C-4F8F-8672-2A62BCA373AF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D943B-5694-4775-A463-431521902DA5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F9C8-CC4C-4F8F-8672-2A62BCA373AF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D943B-5694-4775-A463-431521902D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F9C8-CC4C-4F8F-8672-2A62BCA373AF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D943B-5694-4775-A463-431521902D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F9C8-CC4C-4F8F-8672-2A62BCA373AF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D943B-5694-4775-A463-431521902D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4CB5F9C8-CC4C-4F8F-8672-2A62BCA373AF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39D943B-5694-4775-A463-431521902DA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ENTERPRISE INFORMATION SECURITY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SECURITY RISKS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867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 Enterprise Information Risks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Phishing entails hackers luring management officers to wire money into their accounts.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CEO Spoofing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Malware occurs when hackers pose as CEOs and email co-workers soliciting money for company transactions.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Internal threats occur when laid-off employees reveal companies’ information to rival firms.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Internet of Things enables hackers to use remote access to access the information systems of enterprises.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Malwares are viruses that attack information systems to gain access to data such as passwords.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282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Process of Assessing Enterprise Exposure to Risk.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Evaluation of resources software and hardware to identify vulnerabilities.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Assessing the impacts of the threats and the magnitude of the losses to the company.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Analyzing the threats to determine the probability of attacking the enterprise information system (Rot, 2009).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Analyzing the effectiveness of the security systems installed within the information framework.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Evaluating the susceptibilities of a various utilities to malware. 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157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Analyzing the frequency of occurrence of the threat.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Assessing the persistence of the risk within the information system.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pic>
        <p:nvPicPr>
          <p:cNvPr id="1026" name="Picture 2" descr="C:\Users\User\Pictures\ppx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038600"/>
            <a:ext cx="6324600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687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Enterprise Risk Management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Risk identification carried out on various functional units.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Risk analysis to measure the magnitude of the destruction.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Risk-mitigating approaches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Risk monitoring.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1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ERM implementation to manage risks into quantifiable numbers.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Risk review to identify cost-effective mitigation measures (</a:t>
            </a:r>
            <a:r>
              <a:rPr lang="en-US" dirty="0" err="1" smtClean="0"/>
              <a:t>Hoppes</a:t>
            </a:r>
            <a:r>
              <a:rPr lang="en-US" dirty="0" smtClean="0"/>
              <a:t> et al, 2014). 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</p:txBody>
      </p:sp>
      <p:pic>
        <p:nvPicPr>
          <p:cNvPr id="2051" name="Picture 3" descr="C:\Users\User\Pictures\d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4038600"/>
            <a:ext cx="5257800" cy="191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920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Mitigation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Securing access points within the enterprise information system using encryption keys.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Installing anti-malware software to prevent malicious threats.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Educating the employees on the various risk-mitigation strategies and various cyber security risks. 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Separation of functional environments to eliminate security gaps.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Adopting standardized risk management systems  that aligns with those of other companies.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77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Tracking potential threats to prevent possible occurrences.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Dealing with both high-level and low-level threats (</a:t>
            </a:r>
            <a:r>
              <a:rPr lang="en-US" dirty="0" err="1" smtClean="0"/>
              <a:t>Quon</a:t>
            </a:r>
            <a:r>
              <a:rPr lang="en-US" dirty="0" smtClean="0"/>
              <a:t> et al., 2012).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Transferring and contracting individuals to investigate various risk areas.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Buffering risks to reduce the severity of damage.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Identifying alternative strategies to give prevent penetration of potential threats,  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886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Elmer: Governance framework in the Organization and System Acquisition Plan 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Information technology governance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Ethical consideration in the governance framework.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Effects of IT governance on strategic planning.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Procurement procedures.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Developmental approaches.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Spiral methodology.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Implementation and realization of strategic plan.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316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Collection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Working out a logic model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Resource allocation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Surveys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Interviews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Focus groups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Cost estimation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Customer Relationship Management.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656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Company and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7109908" cy="4077148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sz="2900" dirty="0"/>
              <a:t>The board members include</a:t>
            </a:r>
            <a:r>
              <a:rPr lang="en-US" sz="2900" dirty="0" smtClean="0"/>
              <a:t>:</a:t>
            </a:r>
          </a:p>
          <a:p>
            <a:pPr>
              <a:buFont typeface="Wingdings" pitchFamily="2" charset="2"/>
              <a:buChar char="Ø"/>
            </a:pPr>
            <a:r>
              <a:rPr lang="en-US" sz="2900" dirty="0" smtClean="0"/>
              <a:t>Ann </a:t>
            </a:r>
            <a:r>
              <a:rPr lang="en-US" sz="2900" dirty="0" err="1"/>
              <a:t>LeCroix</a:t>
            </a:r>
            <a:r>
              <a:rPr lang="en-US" sz="2900" dirty="0"/>
              <a:t>, a partner at Blessed Chefs </a:t>
            </a:r>
            <a:r>
              <a:rPr lang="en-US" sz="2900" dirty="0" smtClean="0"/>
              <a:t>Inc.</a:t>
            </a:r>
          </a:p>
          <a:p>
            <a:pPr>
              <a:buFont typeface="Wingdings" pitchFamily="2" charset="2"/>
              <a:buChar char="Ø"/>
            </a:pPr>
            <a:r>
              <a:rPr lang="en-US" sz="2900" dirty="0" smtClean="0"/>
              <a:t> Brian </a:t>
            </a:r>
            <a:r>
              <a:rPr lang="en-US" sz="2900" dirty="0"/>
              <a:t>Liam, a partner at Jubilee Accounting </a:t>
            </a:r>
            <a:r>
              <a:rPr lang="en-US" sz="2900" dirty="0" smtClean="0"/>
              <a:t>LLP</a:t>
            </a:r>
          </a:p>
          <a:p>
            <a:pPr>
              <a:buFont typeface="Wingdings" pitchFamily="2" charset="2"/>
              <a:buChar char="Ø"/>
            </a:pPr>
            <a:r>
              <a:rPr lang="en-US" sz="2900" dirty="0" smtClean="0"/>
              <a:t> </a:t>
            </a:r>
            <a:r>
              <a:rPr lang="en-US" sz="2900" dirty="0"/>
              <a:t>Peter Toms, President of Light IT and Communications Ltd</a:t>
            </a:r>
            <a:r>
              <a:rPr lang="en-US" sz="2900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sz="2900" dirty="0" smtClean="0"/>
              <a:t>Services: </a:t>
            </a:r>
          </a:p>
          <a:p>
            <a:pPr>
              <a:buFont typeface="Wingdings" pitchFamily="2" charset="2"/>
              <a:buChar char="Ø"/>
            </a:pPr>
            <a:r>
              <a:rPr lang="en-US" sz="2900" dirty="0" smtClean="0"/>
              <a:t>24- </a:t>
            </a:r>
            <a:r>
              <a:rPr lang="en-US" sz="2900" dirty="0"/>
              <a:t>hour home delivery </a:t>
            </a:r>
            <a:r>
              <a:rPr lang="en-US" sz="2900" dirty="0" smtClean="0"/>
              <a:t>service</a:t>
            </a:r>
          </a:p>
          <a:p>
            <a:pPr>
              <a:buFont typeface="Wingdings" pitchFamily="2" charset="2"/>
              <a:buChar char="Ø"/>
            </a:pPr>
            <a:r>
              <a:rPr lang="en-US" sz="2900" dirty="0" smtClean="0"/>
              <a:t>Bakery </a:t>
            </a:r>
            <a:r>
              <a:rPr lang="en-US" sz="2900" dirty="0"/>
              <a:t>services by highly qualified </a:t>
            </a:r>
            <a:r>
              <a:rPr lang="en-US" sz="2900" dirty="0" smtClean="0"/>
              <a:t>staff</a:t>
            </a:r>
          </a:p>
          <a:p>
            <a:pPr>
              <a:buFont typeface="Wingdings" pitchFamily="2" charset="2"/>
              <a:buChar char="Ø"/>
            </a:pPr>
            <a:r>
              <a:rPr lang="en-US" sz="2900" dirty="0" smtClean="0"/>
              <a:t>Preparing </a:t>
            </a:r>
            <a:r>
              <a:rPr lang="en-US" sz="2900" dirty="0"/>
              <a:t>Customized Doughnuts for special </a:t>
            </a:r>
            <a:r>
              <a:rPr lang="en-US" sz="2900" dirty="0" smtClean="0"/>
              <a:t>occasions</a:t>
            </a:r>
          </a:p>
          <a:p>
            <a:pPr>
              <a:buFont typeface="Wingdings" pitchFamily="2" charset="2"/>
              <a:buChar char="Ø"/>
            </a:pPr>
            <a:r>
              <a:rPr lang="en-US" sz="2900" dirty="0" smtClean="0"/>
              <a:t>Home </a:t>
            </a:r>
            <a:r>
              <a:rPr lang="en-US" sz="2900" dirty="0"/>
              <a:t>baking for </a:t>
            </a:r>
            <a:r>
              <a:rPr lang="en-US" sz="2900" dirty="0" smtClean="0"/>
              <a:t>events</a:t>
            </a:r>
          </a:p>
          <a:p>
            <a:pPr>
              <a:buFont typeface="Wingdings" pitchFamily="2" charset="2"/>
              <a:buChar char="Ø"/>
            </a:pPr>
            <a:r>
              <a:rPr lang="en-US" sz="2900" dirty="0" smtClean="0"/>
              <a:t>Mail </a:t>
            </a:r>
            <a:r>
              <a:rPr lang="en-US" sz="2900" dirty="0"/>
              <a:t>collection </a:t>
            </a:r>
            <a:r>
              <a:rPr lang="en-US" sz="2900" dirty="0" smtClean="0"/>
              <a:t>services</a:t>
            </a:r>
          </a:p>
          <a:p>
            <a:pPr>
              <a:buFont typeface="Wingdings" pitchFamily="2" charset="2"/>
              <a:buChar char="Ø"/>
            </a:pPr>
            <a:r>
              <a:rPr lang="en-US" sz="2900" dirty="0" smtClean="0"/>
              <a:t>Garbage </a:t>
            </a:r>
            <a:r>
              <a:rPr lang="en-US" sz="2900" dirty="0"/>
              <a:t>collection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052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err="1" smtClean="0"/>
              <a:t>Hoppes</a:t>
            </a:r>
            <a:r>
              <a:rPr lang="en-US" dirty="0" smtClean="0"/>
              <a:t>, M., </a:t>
            </a:r>
            <a:r>
              <a:rPr lang="en-US" dirty="0" err="1" smtClean="0"/>
              <a:t>Rickert</a:t>
            </a:r>
            <a:r>
              <a:rPr lang="en-US" dirty="0" smtClean="0"/>
              <a:t>, S. H., Youngberg, B. J., McCarthy, B. 	A., </a:t>
            </a:r>
            <a:r>
              <a:rPr lang="en-US" dirty="0" err="1" smtClean="0"/>
              <a:t>Shope</a:t>
            </a:r>
            <a:r>
              <a:rPr lang="en-US" dirty="0" smtClean="0"/>
              <a:t>, D…. Driver, J. (2014). Enterprise risk 	management: A Framework for success. 	ASHRM. 1-	21.</a:t>
            </a:r>
          </a:p>
          <a:p>
            <a:pPr marL="0" indent="0">
              <a:buNone/>
            </a:pPr>
            <a:r>
              <a:rPr lang="en-US" dirty="0" err="1" smtClean="0"/>
              <a:t>Quon</a:t>
            </a:r>
            <a:r>
              <a:rPr lang="en-US" dirty="0" smtClean="0"/>
              <a:t>, T. K., </a:t>
            </a:r>
            <a:r>
              <a:rPr lang="en-US" dirty="0" err="1" smtClean="0"/>
              <a:t>Zeghal</a:t>
            </a:r>
            <a:r>
              <a:rPr lang="en-US" dirty="0" smtClean="0"/>
              <a:t>, D., &amp; </a:t>
            </a:r>
            <a:r>
              <a:rPr lang="en-US" dirty="0" err="1" smtClean="0"/>
              <a:t>Maingot</a:t>
            </a:r>
            <a:r>
              <a:rPr lang="en-US" dirty="0" smtClean="0"/>
              <a:t>, M. (2012).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Enterprise management and firm 	performance.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i="1" dirty="0" err="1" smtClean="0"/>
              <a:t>Procedia</a:t>
            </a:r>
            <a:r>
              <a:rPr lang="en-US" i="1" dirty="0" smtClean="0"/>
              <a:t> Social and Behavioral Sciences.</a:t>
            </a:r>
            <a:r>
              <a:rPr lang="en-US" dirty="0" smtClean="0"/>
              <a:t> 62(1), 	263-267.</a:t>
            </a:r>
          </a:p>
          <a:p>
            <a:pPr marL="0" indent="0">
              <a:buNone/>
            </a:pPr>
            <a:r>
              <a:rPr lang="en-US" dirty="0" smtClean="0"/>
              <a:t>Rot, A. (2009). Enterprise information technology 	security: 	Risk management perspective. 	</a:t>
            </a:r>
            <a:r>
              <a:rPr lang="en-US" i="1" dirty="0" smtClean="0"/>
              <a:t>Proceedings of the 	World Congress on 	Engineering 	and 	Computer Science</a:t>
            </a:r>
            <a:r>
              <a:rPr lang="en-US" dirty="0" smtClean="0"/>
              <a:t>. 2(1), 1-6.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8600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490</TotalTime>
  <Words>506</Words>
  <Application>Microsoft Office PowerPoint</Application>
  <PresentationFormat>On-screen Show (4:3)</PresentationFormat>
  <Paragraphs>72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Century Gothic</vt:lpstr>
      <vt:lpstr>Wingdings</vt:lpstr>
      <vt:lpstr>Wingdings 2</vt:lpstr>
      <vt:lpstr>Austin</vt:lpstr>
      <vt:lpstr>ENTERPRISE INFORMATION SECURITY</vt:lpstr>
      <vt:lpstr>Common Enterprise Information Risks</vt:lpstr>
      <vt:lpstr>Process of Assessing Enterprise Exposure to Risk.</vt:lpstr>
      <vt:lpstr>Cont. </vt:lpstr>
      <vt:lpstr>Enterprise Risk Management Process</vt:lpstr>
      <vt:lpstr>Cont.</vt:lpstr>
      <vt:lpstr>Risk Mitigation Measures</vt:lpstr>
      <vt:lpstr>Cont.</vt:lpstr>
      <vt:lpstr>Elmer: Governance framework in the Organization and System Acquisition Plan  </vt:lpstr>
      <vt:lpstr>Data Collection Plan</vt:lpstr>
      <vt:lpstr>Company and Management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23</cp:revision>
  <dcterms:created xsi:type="dcterms:W3CDTF">2019-03-16T13:53:47Z</dcterms:created>
  <dcterms:modified xsi:type="dcterms:W3CDTF">2019-03-16T22:38:28Z</dcterms:modified>
</cp:coreProperties>
</file>